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40" r:id="rId34"/>
    <p:sldId id="341" r:id="rId35"/>
    <p:sldId id="367" r:id="rId36"/>
    <p:sldId id="368" r:id="rId37"/>
    <p:sldId id="369" r:id="rId38"/>
    <p:sldId id="370" r:id="rId39"/>
    <p:sldId id="343" r:id="rId40"/>
    <p:sldId id="371" r:id="rId41"/>
    <p:sldId id="346" r:id="rId42"/>
    <p:sldId id="347" r:id="rId43"/>
    <p:sldId id="334" r:id="rId44"/>
    <p:sldId id="331" r:id="rId45"/>
    <p:sldId id="332" r:id="rId46"/>
    <p:sldId id="360" r:id="rId47"/>
    <p:sldId id="333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40"/>
          </p14:sldIdLst>
        </p14:section>
        <p14:section name="性能度量和压力测试" id="{1B46E459-17D6-B946-B00D-48FB3C7D964D}">
          <p14:sldIdLst>
            <p14:sldId id="341"/>
            <p14:sldId id="367"/>
            <p14:sldId id="368"/>
            <p14:sldId id="369"/>
            <p14:sldId id="370"/>
            <p14:sldId id="343"/>
            <p14:sldId id="371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7"/>
    <p:restoredTop sz="72377"/>
  </p:normalViewPr>
  <p:slideViewPr>
    <p:cSldViewPr snapToGrid="0" snapToObjects="1">
      <p:cViewPr varScale="1">
        <p:scale>
          <a:sx n="105" d="100"/>
          <a:sy n="105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注意点</a:t>
            </a:r>
            <a:endParaRPr kumimoji="1" lang="en-US" altLang="zh-CN" dirty="0"/>
          </a:p>
          <a:p>
            <a:r>
              <a:rPr kumimoji="1" lang="en-US" altLang="zh-CN" dirty="0"/>
              <a:t>3.1</a:t>
            </a:r>
            <a:r>
              <a:rPr kumimoji="1" lang="zh-CN" altLang="en-US" dirty="0"/>
              <a:t> 日志和注释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3.1.1</a:t>
            </a:r>
            <a:r>
              <a:rPr kumimoji="1" lang="zh-CN" altLang="en-US" dirty="0"/>
              <a:t> 写代码时间远少于读代码时间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3.1.2</a:t>
            </a:r>
            <a:r>
              <a:rPr kumimoji="1" lang="zh-CN" altLang="en-US" dirty="0"/>
              <a:t> 代码质量越高注释应该越少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3.1.3</a:t>
            </a:r>
            <a:r>
              <a:rPr kumimoji="1" lang="zh-CN" altLang="en-US" dirty="0"/>
              <a:t> 不要迷信高大上的系统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3.2</a:t>
            </a:r>
            <a:r>
              <a:rPr kumimoji="1" lang="zh-CN" altLang="en-US" dirty="0"/>
              <a:t> 异常体系和异常处理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3.2.1</a:t>
            </a:r>
            <a:r>
              <a:rPr kumimoji="1" lang="zh-CN" altLang="en-US" dirty="0"/>
              <a:t> 要不要自定义异常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异常的转换，</a:t>
            </a:r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DAO</a:t>
            </a:r>
            <a:r>
              <a:rPr kumimoji="1" lang="zh-CN" altLang="en-US" dirty="0"/>
              <a:t>支持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 </a:t>
            </a:r>
            <a:r>
              <a:rPr kumimoji="1" lang="en-US" altLang="zh-CN" dirty="0"/>
              <a:t>3.2.2</a:t>
            </a:r>
            <a:r>
              <a:rPr kumimoji="1" lang="zh-CN" altLang="en-US" dirty="0"/>
              <a:t> 异常的拦截和处理（抛出），统一方式</a:t>
            </a:r>
            <a:endParaRPr kumimoji="1" lang="en-US" altLang="zh-CN" dirty="0"/>
          </a:p>
          <a:p>
            <a:r>
              <a:rPr kumimoji="1" lang="en-US" altLang="zh-CN" dirty="0"/>
              <a:t>3.3</a:t>
            </a:r>
            <a:r>
              <a:rPr kumimoji="1" lang="zh-CN" altLang="en-US" dirty="0"/>
              <a:t> 再谈秒杀的同步逻辑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CAP</a:t>
            </a:r>
            <a:r>
              <a:rPr kumimoji="1" lang="zh-CN" altLang="en-US" dirty="0"/>
              <a:t>理论</a:t>
            </a:r>
            <a:endParaRPr kumimoji="1" lang="en-US" altLang="zh-CN" dirty="0"/>
          </a:p>
          <a:p>
            <a:r>
              <a:rPr kumimoji="1" lang="zh-CN" altLang="en-US" dirty="0"/>
              <a:t> 并发本质</a:t>
            </a:r>
            <a:br>
              <a:rPr kumimoji="1" lang="en-US" altLang="zh-CN" dirty="0"/>
            </a:br>
            <a:r>
              <a:rPr kumimoji="1" lang="zh-CN" altLang="en-US" dirty="0"/>
              <a:t> 一直读，一直写，同时读写</a:t>
            </a:r>
            <a:endParaRPr kumimoji="1" lang="en-US" altLang="zh-CN" dirty="0"/>
          </a:p>
          <a:p>
            <a:r>
              <a:rPr kumimoji="1" lang="en-US" altLang="zh-CN" dirty="0"/>
              <a:t>3.4</a:t>
            </a:r>
            <a:r>
              <a:rPr kumimoji="1" lang="zh-CN" altLang="en-US" dirty="0"/>
              <a:t> 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97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09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8841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压测环境与生产环境高度一致是首要原则。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架构、机型、软件、配置相同。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操作系统、中间件、数据库、应用。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流量大小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业务场景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业务模型、场景编排、流量分配、并发模型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测试模型：负载测试（容量测试）、压力测试（稳定性测试）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业务量级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基础数据量、参数数据量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流量来源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资源等比缩小构建，理想的测试环境配置是生产环境的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全链路压测的做法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影子链路和天启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全链路压测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0057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毫秒以下，例如淘宝业务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毫秒左右。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秒以下为佳，部分复杂业务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保险企业：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秒以下为佳。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TPS: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金融行业：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保险行业：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100TPS~100000TPS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，不包括互联网化的活动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制造行业：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10TPS~5000TPS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互联网电子商务：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10000TPS~1000000TPS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互联网中型网站：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1000TPS~50000TPS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互联网小型网站：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500TPS~10000TPS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成功率：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不低于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99.4%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 I/O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I/O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数据库：效率低下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、锁等待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死锁、缓存命中率、会话、进程等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中间件：线程池（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 Pool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）、数据库连接池（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JDBC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GC/FULL GC/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堆大小）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应用：方法耗时、算法、同步和异步、缓存、缓冲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业务指标：业务响应时间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、业务处理能力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(TPS/QPS/RPS/HPS)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、业务成功率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(Failure Ratio)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、并发用户数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3.2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资源指标：同上一节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应用指标：同上一节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前端指标：页面加载时间，网络时间（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，连接时间、传输时间等）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3.5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稳定性指标：最短稳定时间、可用性、可靠性、伸缩性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248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854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部署运行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27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性能测试工具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性能</a:t>
            </a:r>
            <a:r>
              <a:rPr lang="zh-CN" sz="2000" dirty="0">
                <a:latin typeface="微软雅黑"/>
                <a:ea typeface="微软雅黑"/>
              </a:rPr>
              <a:t>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秒杀</a:t>
            </a: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性能测试高级主题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性能测试的核心要素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性能测试的目的和用途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性能测试的指标体系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84008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业务峰值保障高可用性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2088064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瓶颈探测指导性能优化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359353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容量规划指导资源分配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目的用途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56876" y="434555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性能度量指导技术升级</a:t>
            </a:r>
          </a:p>
        </p:txBody>
      </p:sp>
    </p:spTree>
    <p:extLst>
      <p:ext uri="{BB962C8B-B14F-4D97-AF65-F5344CB8AC3E}">
        <p14:creationId xmlns:p14="http://schemas.microsoft.com/office/powerpoint/2010/main" val="2831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一样的用户规模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一样的线上环境</a:t>
            </a: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一样的业务场景</a:t>
            </a: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核心要素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一样的业务量级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一样的流量来源</a:t>
            </a:r>
          </a:p>
        </p:txBody>
      </p:sp>
    </p:spTree>
    <p:extLst>
      <p:ext uri="{BB962C8B-B14F-4D97-AF65-F5344CB8AC3E}">
        <p14:creationId xmlns:p14="http://schemas.microsoft.com/office/powerpoint/2010/main" val="31469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56875" y="2533283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资源指标：操作系统、中间件、应用、数据库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6" y="1970565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业务指标：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RT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TPS/QPS/RPS/HPS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FR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VU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5" y="309600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应用指标：线程池、连接池、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JVM</a:t>
            </a:r>
            <a:endParaRPr lang="zh-CN" altLang="en-US" sz="2000" dirty="0">
              <a:solidFill>
                <a:srgbClr val="474747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CBD2EF2-9554-2C44-8F4E-DDE1E26797F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文本框">
            <a:extLst>
              <a:ext uri="{FF2B5EF4-FFF2-40B4-BE49-F238E27FC236}">
                <a16:creationId xmlns:a16="http://schemas.microsoft.com/office/drawing/2014/main" id="{3D10A042-8F82-934B-9E9D-A85E9EFBC12F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测试理论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指标体系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id="{E5558103-1706-A94E-97E3-5E5926D30E66}"/>
              </a:ext>
            </a:extLst>
          </p:cNvPr>
          <p:cNvSpPr>
            <a:spLocks/>
          </p:cNvSpPr>
          <p:nvPr/>
        </p:nvSpPr>
        <p:spPr>
          <a:xfrm>
            <a:off x="1336187" y="3658719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前端指标：页面加载时间、网络时间</a:t>
            </a: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78650FE6-3F53-B941-92CF-50233F7180B5}"/>
              </a:ext>
            </a:extLst>
          </p:cNvPr>
          <p:cNvSpPr>
            <a:spLocks/>
          </p:cNvSpPr>
          <p:nvPr/>
        </p:nvSpPr>
        <p:spPr>
          <a:xfrm>
            <a:off x="1356874" y="4221437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稳定性指标：最短稳定时间、可用性、可靠性、伸缩性</a:t>
            </a:r>
          </a:p>
        </p:txBody>
      </p:sp>
    </p:spTree>
    <p:extLst>
      <p:ext uri="{BB962C8B-B14F-4D97-AF65-F5344CB8AC3E}">
        <p14:creationId xmlns:p14="http://schemas.microsoft.com/office/powerpoint/2010/main" val="30299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测试工具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-JMeter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912523" y="2500958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D5B3A495-E7C8-2A41-97F4-4199686EB632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使用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Jmeter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进行性能测试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56087489-520D-E24F-BF15-CF2918C235EC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性能测试工具的对比选择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测试执行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秒杀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执行秒杀脚本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编写秒杀脚本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分析秒杀结果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DF3B2125-5B84-8A4B-863C-39D69A01AE52}"/>
              </a:ext>
            </a:extLst>
          </p:cNvPr>
          <p:cNvSpPr/>
          <p:nvPr/>
        </p:nvSpPr>
        <p:spPr>
          <a:xfrm>
            <a:off x="4162488" y="2544825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3456</Words>
  <Application>Microsoft Macintosh PowerPoint</Application>
  <PresentationFormat>全屏显示(16:9)</PresentationFormat>
  <Paragraphs>580</Paragraphs>
  <Slides>68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401</cp:revision>
  <dcterms:modified xsi:type="dcterms:W3CDTF">2020-03-18T12:46:10Z</dcterms:modified>
</cp:coreProperties>
</file>